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26D51-67BA-49E4-BDDD-478568A6B7B2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61878-D927-463B-A3A6-F2D3CECF7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vk.com/id2644468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vk.com/public75349812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2714612" cy="6857999"/>
          </a:xfrm>
        </p:spPr>
        <p:txBody>
          <a:bodyPr>
            <a:normAutofit/>
          </a:bodyPr>
          <a:lstStyle/>
          <a:p>
            <a:pPr algn="l" fontAlgn="t"/>
            <a:r>
              <a:rPr lang="ru-RU" sz="1400" b="1" u="sng" dirty="0"/>
              <a:t>Ординатура  бюджетная:</a:t>
            </a:r>
            <a:br>
              <a:rPr lang="ru-RU" sz="1400" b="1" u="sng" dirty="0"/>
            </a:br>
            <a:r>
              <a:rPr lang="ru-RU" sz="1400" dirty="0"/>
              <a:t>заключение договора между ГБУЗ РК «Интинская ЦГБ», врачом – ординатором и медицинской академией.</a:t>
            </a:r>
            <a:br>
              <a:rPr lang="ru-RU" sz="1400" dirty="0"/>
            </a:br>
            <a:r>
              <a:rPr lang="ru-RU" sz="1400" dirty="0"/>
              <a:t>Обучение за счет бюджета, ежемесячная денежная выплата ординатору -1тыс.руб.( за счет Интинской ЦГБ)</a:t>
            </a:r>
            <a:r>
              <a:rPr lang="en-US" sz="1400" dirty="0"/>
              <a:t>; </a:t>
            </a:r>
            <a:r>
              <a:rPr lang="en-US" sz="1400" dirty="0" err="1"/>
              <a:t>оплата</a:t>
            </a:r>
            <a:r>
              <a:rPr lang="en-US" sz="1400" dirty="0"/>
              <a:t> </a:t>
            </a:r>
            <a:r>
              <a:rPr lang="en-US" sz="1400" dirty="0" err="1"/>
              <a:t>проезда</a:t>
            </a:r>
            <a:r>
              <a:rPr lang="en-US" sz="1400" dirty="0"/>
              <a:t> </a:t>
            </a:r>
            <a:r>
              <a:rPr lang="en-US" sz="1400" dirty="0" err="1"/>
              <a:t>до</a:t>
            </a:r>
            <a:r>
              <a:rPr lang="en-US" sz="1400" dirty="0"/>
              <a:t> </a:t>
            </a:r>
            <a:r>
              <a:rPr lang="en-US" sz="1400" dirty="0" err="1"/>
              <a:t>места</a:t>
            </a:r>
            <a:r>
              <a:rPr lang="en-US" sz="1400" dirty="0"/>
              <a:t> </a:t>
            </a:r>
            <a:r>
              <a:rPr lang="en-US" sz="1400" dirty="0" err="1"/>
              <a:t>прохождения</a:t>
            </a:r>
            <a:r>
              <a:rPr lang="en-US" sz="1400" dirty="0"/>
              <a:t> </a:t>
            </a:r>
            <a:r>
              <a:rPr lang="en-US" sz="1400" dirty="0" err="1"/>
              <a:t>практики</a:t>
            </a:r>
            <a:r>
              <a:rPr lang="en-US" sz="1400" dirty="0"/>
              <a:t> ГБУЗ РК “</a:t>
            </a:r>
            <a:r>
              <a:rPr lang="en-US" sz="1400" dirty="0" err="1"/>
              <a:t>Интинская</a:t>
            </a:r>
            <a:r>
              <a:rPr lang="en-US" sz="1400" dirty="0"/>
              <a:t> ЦГБ” и </a:t>
            </a:r>
            <a:r>
              <a:rPr lang="en-US" sz="1400" dirty="0" err="1"/>
              <a:t>обратно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u="sng" dirty="0"/>
              <a:t>Ординатура договорная</a:t>
            </a:r>
            <a:r>
              <a:rPr lang="ru-RU" sz="1400" dirty="0"/>
              <a:t>: заключение договора между ГБУЗ РК «Интинская ЦГБ», врачом – ординатором и медицинской академией.</a:t>
            </a:r>
            <a:br>
              <a:rPr lang="ru-RU" sz="1400" dirty="0"/>
            </a:br>
            <a:r>
              <a:rPr lang="ru-RU" sz="1400" dirty="0"/>
              <a:t>Ординатура оплачивается за счет средств ГБУЗ РК «Интинская ЦГБ»</a:t>
            </a:r>
            <a:r>
              <a:rPr lang="ru-RU" sz="1200" dirty="0"/>
              <a:t/>
            </a:r>
            <a:br>
              <a:rPr lang="ru-RU" sz="1200" dirty="0"/>
            </a:br>
            <a:endParaRPr lang="ru-RU" sz="12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500826" y="0"/>
            <a:ext cx="2643174" cy="685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Государственное бюджетное учреждение здравоохранения Республики Коми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Интинская центральная городская больница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&amp;Gcy;&amp;Bcy;&amp;Ucy;&amp;Zcy; &amp;Rcy;&amp;Kcy; &quot;&amp;Icy;&amp;ncy;&amp;tcy;&amp;icy;&amp;ncy;&amp;scy;&amp;kcy;&amp;acy;&amp;yacy; &amp;TScy;&amp;Gcy;&amp;B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2357430"/>
            <a:ext cx="1579855" cy="16430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357918" y="4071943"/>
            <a:ext cx="278608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Главный врач</a:t>
            </a:r>
          </a:p>
          <a:p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Валентина Владимировна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Копченкова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телефон:   8(82145)60484</a:t>
            </a:r>
          </a:p>
          <a:p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Телефон отдела кадров:</a:t>
            </a:r>
          </a:p>
          <a:p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8(82145)60726</a:t>
            </a:r>
          </a:p>
          <a:p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Сайт:           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http://cgb-inta.ru/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Эл. Адрес</a:t>
            </a:r>
            <a:r>
              <a:rPr lang="ru-RU" sz="14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 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medik-inta@narod.ru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ВКонтакте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   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http://vk.com/id264446848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http://vk.com/public75349812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endParaRPr lang="ru-RU" dirty="0"/>
          </a:p>
        </p:txBody>
      </p:sp>
      <p:sp>
        <p:nvSpPr>
          <p:cNvPr id="7" name="Содержимое 2"/>
          <p:cNvSpPr>
            <a:spLocks noGrp="1"/>
          </p:cNvSpPr>
          <p:nvPr>
            <p:ph type="subTitle" idx="1"/>
          </p:nvPr>
        </p:nvSpPr>
        <p:spPr>
          <a:xfrm>
            <a:off x="3143250" y="0"/>
            <a:ext cx="2928938" cy="6858000"/>
          </a:xfrm>
        </p:spPr>
        <p:txBody>
          <a:bodyPr>
            <a:normAutofit fontScale="25000" lnSpcReduction="20000"/>
          </a:bodyPr>
          <a:lstStyle/>
          <a:p>
            <a:pPr fontAlgn="t">
              <a:buNone/>
            </a:pPr>
            <a:r>
              <a:rPr lang="ru-RU" dirty="0"/>
              <a:t>      </a:t>
            </a:r>
          </a:p>
          <a:p>
            <a:pPr fontAlgn="t">
              <a:buNone/>
            </a:pPr>
            <a:r>
              <a:rPr lang="ru-RU" sz="6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Потребность в специалистах </a:t>
            </a:r>
          </a:p>
          <a:p>
            <a:pPr algn="l" fontAlgn="t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 fontAlgn="t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Врач-анестезиолог-реаниматолог отделения анестезиологии и реанимации - 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ставки (ЕДВ 1 </a:t>
            </a:r>
            <a:r>
              <a:rPr lang="ru-RU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млн.руб</a:t>
            </a: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algn="l" fontAlgn="t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Врач-терапевт участковый терапевтического отделения №1 поликлиники №1 - 2 ставки (ЕДВ 1млн.руб.)</a:t>
            </a:r>
          </a:p>
          <a:p>
            <a:pPr algn="l" fontAlgn="t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Врач-педиатр </a:t>
            </a:r>
            <a:r>
              <a:rPr lang="ru-RU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ДДиШУ</a:t>
            </a: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детской поликлиники – 2 ставки</a:t>
            </a:r>
          </a:p>
          <a:p>
            <a:pPr algn="l" fontAlgn="t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Врач-патологоанатом - 1 ставка</a:t>
            </a:r>
          </a:p>
          <a:p>
            <a:pPr algn="l" fontAlgn="t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Врач скорой медицинской помощи - 1 ставка</a:t>
            </a:r>
          </a:p>
          <a:p>
            <a:pPr algn="l" fontAlgn="t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Врач клинической лабораторной диагностики- 1 ставка</a:t>
            </a:r>
          </a:p>
          <a:p>
            <a:pPr algn="l" fontAlgn="t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Врач-педиатр участковый педиатрического отделения детской поликлиники-1 </a:t>
            </a:r>
          </a:p>
          <a:p>
            <a:pPr algn="l" fontAlgn="t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Врач-кардиолог поликлиники №1-1 ставка</a:t>
            </a:r>
          </a:p>
          <a:p>
            <a:pPr algn="l" fontAlgn="t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Врач-офтальмолог поликлиники №1-1 ставка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 fontAlgn="t"/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Врач-дерматовенеролог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поликлиники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№1 -1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ставка</a:t>
            </a: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(ЕДВ 1 </a:t>
            </a:r>
            <a:r>
              <a:rPr lang="ru-RU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млн.руб</a:t>
            </a: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algn="l" fontAlgn="t"/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Врач-онколог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поликлиники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№1 -1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ставка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algn="l" fontAlgn="t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рач-хирург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хирургического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отделения-1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ставка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 fontAlgn="t"/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 fontAlgn="t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Полный перечень вакантных должностей представлена на сайте нашей больницы - http://cgb-inta.ru, а так же на сайтах поиска работы (Rabota.ru; Работа в России)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013191"/>
              </p:ext>
            </p:extLst>
          </p:nvPr>
        </p:nvGraphicFramePr>
        <p:xfrm>
          <a:off x="6357950" y="2"/>
          <a:ext cx="2786050" cy="7486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0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44822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Отпуск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28 к.д.-основной</a:t>
                      </a: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24 </a:t>
                      </a:r>
                      <a:r>
                        <a:rPr lang="ru-RU" sz="12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к.д</a:t>
                      </a:r>
                      <a:r>
                        <a:rPr lang="ru-RU" sz="1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.-за работу в района Крайнего</a:t>
                      </a:r>
                      <a:r>
                        <a:rPr lang="ru-RU" sz="12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Севера </a:t>
                      </a:r>
                    </a:p>
                    <a:p>
                      <a:pPr algn="ctr"/>
                      <a:r>
                        <a:rPr lang="ru-RU" sz="12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От 7 до 9 </a:t>
                      </a:r>
                      <a:r>
                        <a:rPr lang="ru-RU" sz="1200" b="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к.д</a:t>
                      </a:r>
                      <a:r>
                        <a:rPr lang="ru-RU" sz="12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. за работу по СОУТ</a:t>
                      </a:r>
                    </a:p>
                    <a:p>
                      <a:pPr algn="ctr"/>
                      <a:r>
                        <a:rPr lang="ru-RU" sz="12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Оплата проезда к месту отдыха и обратно один раз в год сотруднику и нетрудоспособным членам семьи</a:t>
                      </a:r>
                      <a:endParaRPr lang="ru-RU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9539">
                <a:tc>
                  <a:txBody>
                    <a:bodyPr/>
                    <a:lstStyle/>
                    <a:p>
                      <a:r>
                        <a:rPr lang="ru-RU" sz="1200" dirty="0"/>
                        <a:t>Единовременное пособие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Два должностных оклада и единовременное пособие на каждого пребывающего члена его семьи в размере половины должностного оклада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6527">
                <a:tc>
                  <a:txBody>
                    <a:bodyPr/>
                    <a:lstStyle/>
                    <a:p>
                      <a:r>
                        <a:rPr lang="ru-RU" sz="1200" dirty="0"/>
                        <a:t>Гарантии при переезде для работы в ЛПУ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Оплата</a:t>
                      </a:r>
                      <a:r>
                        <a:rPr lang="ru-RU" sz="1200" baseline="0" dirty="0"/>
                        <a:t> проезда и провоза багажа (для специалистов приезжающих из вне Республики Коми)</a:t>
                      </a:r>
                      <a:endParaRPr lang="ru-RU" sz="12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4401">
                <a:tc>
                  <a:txBody>
                    <a:bodyPr/>
                    <a:lstStyle/>
                    <a:p>
                      <a:r>
                        <a:rPr lang="ru-RU" sz="1200" dirty="0"/>
                        <a:t>Благоустроенное жилье</a:t>
                      </a:r>
                    </a:p>
                    <a:p>
                      <a:endParaRPr lang="ru-RU" sz="12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 договору найма на период работы в ЛПУ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08093304"/>
              </p:ext>
            </p:extLst>
          </p:nvPr>
        </p:nvGraphicFramePr>
        <p:xfrm>
          <a:off x="0" y="-4"/>
          <a:ext cx="2857488" cy="6858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38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Оклад 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1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От  14090 </a:t>
                      </a:r>
                      <a:r>
                        <a:rPr lang="ru-RU" sz="11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руб.до</a:t>
                      </a:r>
                      <a:r>
                        <a:rPr lang="ru-RU" sz="11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 15300 руб.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3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Доплата за вредные условия труда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4% по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СОУТ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1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8748">
                <a:tc>
                  <a:txBody>
                    <a:bodyPr/>
                    <a:lstStyle/>
                    <a:p>
                      <a:r>
                        <a:rPr lang="ru-RU" sz="1100" dirty="0"/>
                        <a:t>Северные надбавки и районный коэффициент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50%</a:t>
                      </a:r>
                      <a:r>
                        <a:rPr lang="ru-RU" sz="1100" baseline="0" dirty="0"/>
                        <a:t> + 80% </a:t>
                      </a:r>
                    </a:p>
                    <a:p>
                      <a:pPr algn="ctr"/>
                      <a:r>
                        <a:rPr lang="ru-RU" sz="1100" baseline="0" dirty="0"/>
                        <a:t> устанавливаются с первого дня работы</a:t>
                      </a:r>
                      <a:endParaRPr lang="ru-RU" sz="11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1383">
                <a:tc>
                  <a:txBody>
                    <a:bodyPr/>
                    <a:lstStyle/>
                    <a:p>
                      <a:r>
                        <a:rPr lang="ru-RU" sz="1100" dirty="0"/>
                        <a:t>Доплата молодым специалистам в течение первых трех лет работы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30%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978">
                <a:tc>
                  <a:txBody>
                    <a:bodyPr/>
                    <a:lstStyle/>
                    <a:p>
                      <a:r>
                        <a:rPr lang="ru-RU" sz="1100" dirty="0"/>
                        <a:t>Надбавка за качество 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Ежемесячно</a:t>
                      </a:r>
                      <a:r>
                        <a:rPr lang="ru-RU" sz="1100" baseline="0" dirty="0"/>
                        <a:t> по итогам работы </a:t>
                      </a:r>
                      <a:endParaRPr lang="ru-RU" sz="11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831">
                <a:tc>
                  <a:txBody>
                    <a:bodyPr/>
                    <a:lstStyle/>
                    <a:p>
                      <a:r>
                        <a:rPr lang="ru-RU" sz="1100" dirty="0"/>
                        <a:t>Надбавка за непрерывный стаж работы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От стажа </a:t>
                      </a:r>
                      <a:r>
                        <a:rPr lang="ru-RU" sz="1100" dirty="0"/>
                        <a:t>работы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43924">
                <a:tc>
                  <a:txBody>
                    <a:bodyPr/>
                    <a:lstStyle/>
                    <a:p>
                      <a:r>
                        <a:rPr kumimoji="0"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Ежемесячная денежная выплата,  в целях повышения доступности медицинской помощи (поликлиника)</a:t>
                      </a:r>
                      <a:endParaRPr lang="ru-RU" sz="11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4 000 руб.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Picture 2" descr="&amp;Bcy;&amp;acy;&amp;ncy;&amp;ncy;&amp;iecy;&amp;r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4655435"/>
            <a:ext cx="2804507" cy="2202565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071802" y="1628800"/>
            <a:ext cx="2786082" cy="2016224"/>
          </a:xfrm>
          <a:prstGeom prst="rect">
            <a:avLst/>
          </a:prstGeom>
          <a:solidFill>
            <a:srgbClr val="CCFF99"/>
          </a:solidFill>
        </p:spPr>
        <p:txBody>
          <a:bodyPr vert="horz" anchor="b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0" i="0" u="none" strike="noStrike" kern="1200" cap="small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000" cap="smal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0" i="0" u="none" strike="noStrike" kern="1200" cap="small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000" cap="smal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0" i="0" u="none" strike="noStrike" kern="1200" cap="small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small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Средняя заработная  плата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small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врача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200" b="1" cap="smal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small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119 000 рублей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000" cap="smal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0" i="0" u="none" strike="noStrike" kern="1200" cap="small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0" i="0" u="none" strike="noStrike" kern="1200" cap="small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340</Words>
  <Application>Microsoft Office PowerPoint</Application>
  <PresentationFormat>Экран (4:3)</PresentationFormat>
  <Paragraphs>65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Ординатура  бюджетная: заключение договора между ГБУЗ РК «Интинская ЦГБ», врачом – ординатором и медицинской академией. Обучение за счет бюджета, ежемесячная денежная выплата ординатору -1тыс.руб.( за счет Интинской ЦГБ); оплата проезда до места прохождения практики ГБУЗ РК “Интинская ЦГБ” и обратно     Ординатура договорная: заключение договора между ГБУЗ РК «Интинская ЦГБ», врачом – ординатором и медицинской академией. Ординатура оплачивается за счет средств ГБУЗ РК «Интинская ЦГБ» 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Интернатура Бюджетная: прохождение интернатуры на базе ГУ РК (г.Сыктывкар)с предоставлением места в общежитии  Выплачивается стипендия  7300 руб. (за счет средств РФ) и 2 000 (за счет средств РК )руб. ежемесячно,   с обязательной отработкой , не менее 3-х лет (для женщин без учета отпуска по уходу за ребенком до 1,5 и 3-х лет) в ГБУЗ РК «Интинская ЦГБ»      Интернатура Договорная: заключение договора между ГБУЗ РК «Интинская ЦГБ», врачом – интерном и Ижевской медицинской академией, возможность прохождения интернатуры в мед. учреждениях г. Ижевска  Интернатура оплачивается за счет средств ЛПУ; стипендия 7300 (за счет средств РФ); с обязательной отработкой , не менее 3-х лет (для женщин без учета отпуска по уходу за ребенком до 1,5 и 3-х лет) в ГБУЗ РК «Интинская ЦГБ»</dc:title>
  <dc:creator>Гладких Оксана</dc:creator>
  <cp:lastModifiedBy>Программист СИТ</cp:lastModifiedBy>
  <cp:revision>29</cp:revision>
  <dcterms:created xsi:type="dcterms:W3CDTF">2014-11-21T09:31:22Z</dcterms:created>
  <dcterms:modified xsi:type="dcterms:W3CDTF">2023-02-07T07:12:39Z</dcterms:modified>
</cp:coreProperties>
</file>